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42ea06cb7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42ea06cb7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42ea06cb7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42ea06cb7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42ea06cb7_1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42ea06cb7_1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42ea06cb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42ea06cb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42ea06cb7_8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42ea06cb7_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42ea06cb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42ea06cb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42ea06cb7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42ea06cb7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42ea06cb7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42ea06cb7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42ea06cb7_8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42ea06cb7_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42ea06cb7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42ea06cb7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42ea06cb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42ea06cb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42ea06cb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42ea06cb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42ea06cb7_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42ea06cb7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42ea06cb7_8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42ea06cb7_8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42ea06cb7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42ea06cb7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42ea06cb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42ea06cb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42ea06cb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42ea06cb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42ea06cb7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42ea06cb7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42ea06cb7_1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42ea06cb7_1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42ea06cb7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42ea06cb7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42ea06cb7_16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42ea06cb7_1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42ea06cb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42ea06cb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statements are often audited by government agencies, accountants, firms, etc. to ensure accuracy and for tax, financing, or investing purposes.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give a picture of company’s financial health over a period of time at a point of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Investors and financial analysts rely on financial data to analyze the performance of a company and make predictions about its future direction of the company's stock price.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Gives a picture of company’s financial health over a period of time at a point of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Investors and financial analysts rely on financial data to analyze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42ea06cb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42ea06cb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Expressed as a “snapshot” or financial picture of the company at a specified point in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overview of a company's assets, liabilities, and stockholders' equity as a snapshot in time.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42ea06cb7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42ea06cb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 earned on cash in the bank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Income from an advertisement display located on the company's property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42ea06cb7_1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42ea06cb7_1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42ea06cb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42ea06cb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42ea06cb7_16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42ea06cb7_16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42ea06c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42ea06c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  <a:defRPr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Char char="■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investopedia.com/terms/c/capital.asp" TargetMode="External"/><Relationship Id="rId4" Type="http://schemas.openxmlformats.org/officeDocument/2006/relationships/hyperlink" Target="https://www.investopedia.com/terms/c/capitalmarkets.asp" TargetMode="External"/><Relationship Id="rId5" Type="http://schemas.openxmlformats.org/officeDocument/2006/relationships/hyperlink" Target="https://www.investopedia.com/articles/03/011703.asp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investopedia.com/terms/s/sharerepurchase.asp" TargetMode="External"/><Relationship Id="rId4" Type="http://schemas.openxmlformats.org/officeDocument/2006/relationships/hyperlink" Target="https://www.investopedia.com/terms/d/debt.asp" TargetMode="External"/><Relationship Id="rId5" Type="http://schemas.openxmlformats.org/officeDocument/2006/relationships/hyperlink" Target="https://www.investopedia.com/terms/c/cashdividend.asp" TargetMode="External"/><Relationship Id="rId6" Type="http://schemas.openxmlformats.org/officeDocument/2006/relationships/hyperlink" Target="https://www.investopedia.com/terms/h/hybridsecurity.asp" TargetMode="External"/><Relationship Id="rId7" Type="http://schemas.openxmlformats.org/officeDocument/2006/relationships/hyperlink" Target="https://www.investopedia.com/terms/c/convertiblebond.asp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investopedia.com/terms/f/financial-statements.asp" TargetMode="External"/><Relationship Id="rId4" Type="http://schemas.openxmlformats.org/officeDocument/2006/relationships/hyperlink" Target="https://www.investopedia.com/investing/what-is-a-cash-flow-statement/" TargetMode="External"/><Relationship Id="rId5" Type="http://schemas.openxmlformats.org/officeDocument/2006/relationships/hyperlink" Target="https://cdn.corporatefinanceinstitute.com/assets/amazon-statement-of-cash-flows.png" TargetMode="External"/><Relationship Id="rId6" Type="http://schemas.openxmlformats.org/officeDocument/2006/relationships/hyperlink" Target="https://www.investopedia.com/terms/c/cash-flow-from-operating-activities.asp" TargetMode="External"/><Relationship Id="rId7" Type="http://schemas.openxmlformats.org/officeDocument/2006/relationships/hyperlink" Target="https://www.quora.com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47700" y="1141625"/>
            <a:ext cx="7248600" cy="9111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Cash Flow Statement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414000" y="2936125"/>
            <a:ext cx="22047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Presented by:</a:t>
            </a:r>
            <a:endParaRPr sz="2400"/>
          </a:p>
        </p:txBody>
      </p:sp>
      <p:sp>
        <p:nvSpPr>
          <p:cNvPr id="56" name="Google Shape;56;p13"/>
          <p:cNvSpPr txBox="1"/>
          <p:nvPr/>
        </p:nvSpPr>
        <p:spPr>
          <a:xfrm>
            <a:off x="6414000" y="3436525"/>
            <a:ext cx="24183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Akshay Jangid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Harshit Khandelwal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Kartik Shankhavaram(wk)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Malvika Maloo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Nisha Shekhawat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Tirth Shah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90225" y="4523000"/>
            <a:ext cx="19809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13 November, 2019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Cash flow statement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Summarizes amount of </a:t>
            </a:r>
            <a:r>
              <a:rPr lang="en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actual cash received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paid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during an </a:t>
            </a:r>
            <a:r>
              <a:rPr lang="en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accounting period</a:t>
            </a:r>
            <a:endParaRPr sz="2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Provides information related to </a:t>
            </a:r>
            <a:r>
              <a:rPr lang="en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actual liquidity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of the company and </a:t>
            </a:r>
            <a:r>
              <a:rPr lang="en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capital available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to run operations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Does not include future streams of cash, i.e. credit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138" y="0"/>
            <a:ext cx="519373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Sections of a Cash Flow Statements</a:t>
            </a:r>
            <a:endParaRPr sz="4000"/>
          </a:p>
        </p:txBody>
      </p:sp>
      <p:sp>
        <p:nvSpPr>
          <p:cNvPr id="132" name="Google Shape;13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315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Amount of money company from </a:t>
            </a:r>
            <a:r>
              <a:rPr lang="en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ongoing regular business activities</a:t>
            </a:r>
            <a:endParaRPr sz="2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Depicts cash generating abilities of the company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Basically net cash from operating activities are focused upon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Operating Activities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b="43674" l="0" r="0" t="15753"/>
          <a:stretch/>
        </p:blipFill>
        <p:spPr>
          <a:xfrm>
            <a:off x="788299" y="1340400"/>
            <a:ext cx="7567400" cy="30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Investing Activities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315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</a:t>
            </a:r>
            <a:r>
              <a:rPr lang="en" sz="2400"/>
              <a:t>ccount of cash used in the purchase of </a:t>
            </a:r>
            <a:r>
              <a:rPr lang="en" sz="2400">
                <a:solidFill>
                  <a:srgbClr val="FFFF00"/>
                </a:solidFill>
              </a:rPr>
              <a:t>non-current assets</a:t>
            </a:r>
            <a:r>
              <a:rPr lang="en" sz="2400"/>
              <a:t>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Investing activity is an important aspect of growth and capital.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54" name="Google Shape;15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Investing Activities Are:</a:t>
            </a:r>
            <a:endParaRPr sz="4000"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Purchase of fixed assets–cash flow negative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Purchase of investments such as stocks or securities–cash flow negative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Lending money–cash flow negative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Sale of fixed assets–cash flow positive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Sale of investment securities–cash flow positive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Collection of loans and insurance proceeds–cash flow positive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61" name="Google Shape;16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Example</a:t>
            </a:r>
            <a:endParaRPr sz="4000"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</a:t>
            </a:r>
            <a:r>
              <a:rPr lang="en" sz="2400"/>
              <a:t>ash flow statement from Apple Inc on June 29,2019.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Cash Flow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Purchases of marketable securities for $21.9 billion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Payments acquiring property, plant, and equipment for $7.7 billion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Cash Flow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Proceeds from maturities of marketable securities for $26.7 billion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Proceeds from the sale of marketable securities for $49.5 billion</a:t>
            </a:r>
            <a:endParaRPr/>
          </a:p>
        </p:txBody>
      </p:sp>
      <p:sp>
        <p:nvSpPr>
          <p:cNvPr id="168" name="Google Shape;16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b="24345" l="0" r="0" t="56323"/>
          <a:stretch/>
        </p:blipFill>
        <p:spPr>
          <a:xfrm>
            <a:off x="161512" y="1727375"/>
            <a:ext cx="8820975" cy="16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Financing Activities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 rotWithShape="1">
          <a:blip r:embed="rId3">
            <a:alphaModFix/>
          </a:blip>
          <a:srcRect b="1474" l="17250" r="14214" t="35262"/>
          <a:stretch/>
        </p:blipFill>
        <p:spPr>
          <a:xfrm>
            <a:off x="311700" y="1237150"/>
            <a:ext cx="8640076" cy="348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Financial Statements</a:t>
            </a:r>
            <a:endParaRPr sz="4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Financing Activities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>
                <a:solidFill>
                  <a:srgbClr val="FFFFFF"/>
                </a:solidFill>
              </a:rPr>
              <a:t>Focuses on how a firm raises capital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3"/>
              </a:rPr>
              <a:t> </a:t>
            </a:r>
            <a:r>
              <a:rPr lang="en">
                <a:solidFill>
                  <a:srgbClr val="FFFFFF"/>
                </a:solidFill>
              </a:rPr>
              <a:t>and pays it back to investors through the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4"/>
              </a:rPr>
              <a:t>capital markets</a:t>
            </a:r>
            <a:r>
              <a:rPr lang="en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>
                <a:solidFill>
                  <a:srgbClr val="FFFFFF"/>
                </a:solidFill>
              </a:rPr>
              <a:t>Include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5"/>
              </a:rPr>
              <a:t>paying cash dividends</a:t>
            </a:r>
            <a:r>
              <a:rPr lang="en">
                <a:solidFill>
                  <a:srgbClr val="FFFFFF"/>
                </a:solidFill>
              </a:rPr>
              <a:t>, adding or changing loans, or issuing and selling more stock.</a:t>
            </a:r>
            <a:endParaRPr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>
                <a:solidFill>
                  <a:srgbClr val="FFFFFF"/>
                </a:solidFill>
              </a:rPr>
              <a:t>Measures the flow of cash between a firm and its owners and creditors.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77925" y="500225"/>
            <a:ext cx="8584800" cy="10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Some financing activities are: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146150" y="1646250"/>
            <a:ext cx="8520600" cy="25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Receiving cash from issuing stock or spending cash to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3"/>
              </a:rPr>
              <a:t>repurchase shares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Receiving cash from issuing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4"/>
              </a:rPr>
              <a:t>debt</a:t>
            </a:r>
            <a:r>
              <a:rPr lang="en">
                <a:solidFill>
                  <a:srgbClr val="FFFFFF"/>
                </a:solidFill>
              </a:rPr>
              <a:t> or paying down debt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Paying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5"/>
              </a:rPr>
              <a:t>cash dividends</a:t>
            </a:r>
            <a:r>
              <a:rPr lang="en">
                <a:solidFill>
                  <a:srgbClr val="FFFFFF"/>
                </a:solidFill>
              </a:rPr>
              <a:t> to shareholders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Receiving cash from issuing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6"/>
              </a:rPr>
              <a:t>hybrid securities</a:t>
            </a:r>
            <a:r>
              <a:rPr lang="en">
                <a:solidFill>
                  <a:srgbClr val="FFFFFF"/>
                </a:solidFill>
              </a:rPr>
              <a:t>, such as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7"/>
              </a:rPr>
              <a:t>convertible debt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7" name="Google Shape;19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4"/>
          <p:cNvPicPr preferRelativeResize="0"/>
          <p:nvPr/>
        </p:nvPicPr>
        <p:blipFill rotWithShape="1">
          <a:blip r:embed="rId3">
            <a:alphaModFix/>
          </a:blip>
          <a:srcRect b="9500" l="0" r="0" t="75656"/>
          <a:stretch/>
        </p:blipFill>
        <p:spPr>
          <a:xfrm>
            <a:off x="311699" y="1945524"/>
            <a:ext cx="8520600" cy="125244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by Cash Flow</a:t>
            </a:r>
            <a:endParaRPr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</a:t>
            </a:r>
            <a:r>
              <a:rPr lang="en"/>
              <a:t>seful to investors because, under the notion that </a:t>
            </a:r>
            <a:r>
              <a:rPr lang="en">
                <a:solidFill>
                  <a:srgbClr val="FFFF00"/>
                </a:solidFill>
              </a:rPr>
              <a:t>cash is king,</a:t>
            </a:r>
            <a:r>
              <a:rPr lang="en"/>
              <a:t> it helps in understanding a company’s overall performance.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It provides clarity of losses from operations or financing investments </a:t>
            </a:r>
            <a:endParaRPr/>
          </a:p>
        </p:txBody>
      </p:sp>
      <p:sp>
        <p:nvSpPr>
          <p:cNvPr id="212" name="Google Shape;21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about Cash Flow Analysis</a:t>
            </a:r>
            <a:endParaRPr/>
          </a:p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201225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Cash Transactions are included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Complements income</a:t>
            </a:r>
            <a:r>
              <a:rPr lang="en"/>
              <a:t> statement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 test of total financial position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Helps in taking loans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25" name="Google Shape;22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 and loss account of a firm may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show robust topline and bottomline,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is </a:t>
            </a:r>
            <a:r>
              <a:rPr lang="en">
                <a:solidFill>
                  <a:srgbClr val="FFFF00"/>
                </a:solidFill>
              </a:rPr>
              <a:t>cash flow statement that reveals liquidity 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so necessary for survival and growth of organisation.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5525" y="1063350"/>
            <a:ext cx="2386775" cy="18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DEDICATION: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3000"/>
              <a:t>		This presentation is dedicated to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	</a:t>
            </a:r>
            <a:endParaRPr sz="3000"/>
          </a:p>
        </p:txBody>
      </p:sp>
      <p:sp>
        <p:nvSpPr>
          <p:cNvPr id="234" name="Google Shape;23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613" y="1851225"/>
            <a:ext cx="2384774" cy="28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Dedicated to :  The Accountants</a:t>
            </a:r>
            <a:endParaRPr/>
          </a:p>
        </p:txBody>
      </p:sp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mage result for the office oscar"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200" y="1612526"/>
            <a:ext cx="2301800" cy="23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 rotWithShape="1">
          <a:blip r:embed="rId4">
            <a:alphaModFix/>
          </a:blip>
          <a:srcRect b="2723" l="26383" r="0" t="0"/>
          <a:stretch/>
        </p:blipFill>
        <p:spPr>
          <a:xfrm>
            <a:off x="3421725" y="1602926"/>
            <a:ext cx="3055468" cy="23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9"/>
          <p:cNvPicPr preferRelativeResize="0"/>
          <p:nvPr/>
        </p:nvPicPr>
        <p:blipFill rotWithShape="1">
          <a:blip r:embed="rId5">
            <a:alphaModFix/>
          </a:blip>
          <a:srcRect b="2390" l="0" r="30905" t="-2390"/>
          <a:stretch/>
        </p:blipFill>
        <p:spPr>
          <a:xfrm>
            <a:off x="509975" y="1542200"/>
            <a:ext cx="2911750" cy="237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11700" y="1152475"/>
            <a:ext cx="816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✔️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Sites to Visit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https://www.investopedia.com/terms/f/financial-statements.asp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https://www.investopedia.com/investing/what-is-a-cash-flow-statement/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/>
              <a:t>Cash flow statement example from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https://cdn.corporatefinanceinstitute.com/assets/amazon-statement-of-cash-flows.png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https://www.investopedia.com/terms/c/cash-flow-from-operating-activities.asp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❌Sites not to Visit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https://www.quora.com</a:t>
            </a:r>
            <a:endParaRPr/>
          </a:p>
        </p:txBody>
      </p:sp>
      <p:sp>
        <p:nvSpPr>
          <p:cNvPr id="251" name="Google Shape;25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References: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258" name="Google Shape;2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eed for Financial Statements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406500"/>
            <a:ext cx="733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udited by government agencies etc. to ensure accuracy and for </a:t>
            </a:r>
            <a:r>
              <a:rPr lang="en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tax purposes </a:t>
            </a:r>
            <a:endParaRPr sz="2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Gives a picture of </a:t>
            </a:r>
            <a:r>
              <a:rPr lang="en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company’s financial health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over a period of time at a point of time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The performance of a company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8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753800" y="1536825"/>
            <a:ext cx="4478400" cy="3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Balance Sheet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Income Statement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○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Cash Flow Statement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22175"/>
            <a:ext cx="3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Balance Sheet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953425"/>
            <a:ext cx="6748200" cy="37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Assets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Cash and cash equivalents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Accounts receivables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Inventory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Liabilities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Debt including long-term debt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Rent, tax, and utilities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Wages and dividends payable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Equity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Amount of money if all stocks are liquidated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Balance Sheet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428825"/>
            <a:ext cx="613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Overview of assets, liabilities, and stockholders' equity as a snapshot in time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Assets = (Liabilities + Equity)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Income Statement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592425"/>
            <a:ext cx="8520600" cy="29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Financial Statement showing company’s profit.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Statement displays: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Revenue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Expenses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Profit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overs a range of time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Cash Flow Statements</a:t>
            </a:r>
            <a:endParaRPr sz="4000"/>
          </a:p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A key principle: Profit ≠ Cash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Profit does not necessarily mean the cash left over after all expenses are paid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Accounting is </a:t>
            </a:r>
            <a:r>
              <a:rPr lang="en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‘Accrual’ based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i.e. revenue is recorded even if cash is not transferred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Concept of </a:t>
            </a:r>
            <a:r>
              <a:rPr lang="en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credit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involved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Therefore cash flow statements needed to </a:t>
            </a:r>
            <a:r>
              <a:rPr lang="en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keep track of actual cash</a:t>
            </a:r>
            <a:endParaRPr sz="2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